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2" r:id="rId2"/>
    <p:sldId id="264" r:id="rId3"/>
    <p:sldId id="263" r:id="rId4"/>
    <p:sldId id="261" r:id="rId5"/>
    <p:sldId id="262" r:id="rId6"/>
    <p:sldId id="283" r:id="rId7"/>
    <p:sldId id="274" r:id="rId8"/>
    <p:sldId id="266" r:id="rId9"/>
    <p:sldId id="284" r:id="rId10"/>
    <p:sldId id="259" r:id="rId11"/>
    <p:sldId id="279" r:id="rId12"/>
    <p:sldId id="278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8" autoAdjust="0"/>
    <p:restoredTop sz="94607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82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6BE0C-1B25-45CE-95C9-D4524C9D317E}" type="datetime1">
              <a:rPr lang="es-ES" smtClean="0"/>
              <a:t>04/10/2019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496A05-01AE-4316-8AE9-CC47A2CB5F9D}" type="datetime1">
              <a:rPr lang="es-ES" noProof="0" smtClean="0"/>
              <a:t>04/10/2019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174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0374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438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377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3345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9659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386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3736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7457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10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 con imagen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  <a:endParaRPr lang="es-ES" altLang="zh-CN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  <a:endParaRPr lang="es-ES" altLang="zh-CN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altLang="zh-CN" noProof="0" smtClean="0"/>
              <a:pPr rtl="0"/>
              <a:t>‹Nº›</a:t>
            </a:fld>
            <a:endParaRPr lang="es-ES" altLang="zh-CN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  <a:endParaRPr lang="es-ES" altLang="zh-CN" noProof="0"/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1" name="Marcador de posición de imagen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5" name="Marcador de posición de imagen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 con imagen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2 1_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tas previas de la aplicación mó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Imagen 8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Imagen 9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Línea única de texto.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1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2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es-ES" sz="1200" b="0" noProof="0">
                <a:solidFill>
                  <a:schemeClr val="bg1">
                    <a:lumMod val="65000"/>
                  </a:schemeClr>
                </a:solidFill>
                <a:latin typeface="+mn-lt"/>
              </a:rPr>
              <a:t>NOMBRE O LOGOTIPO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s-es/" TargetMode="External"/><Relationship Id="rId3" Type="http://schemas.openxmlformats.org/officeDocument/2006/relationships/image" Target="../media/image34.jp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jp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2" b="7373"/>
          <a:stretch/>
        </p:blipFill>
        <p:spPr>
          <a:xfrm>
            <a:off x="0" y="0"/>
            <a:ext cx="12192000" cy="6858000"/>
          </a:xfrm>
        </p:spPr>
      </p:pic>
      <p:sp>
        <p:nvSpPr>
          <p:cNvPr id="28" name="Rectángulo 27" title="Fondo semitransparente oscuro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9" name="Cuadro de texto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464361" y="859271"/>
            <a:ext cx="298394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90000"/>
              </a:lnSpc>
            </a:pPr>
            <a:r>
              <a:rPr lang="es-ES" sz="28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GESTIONA TOURS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2403476"/>
            <a:ext cx="3571782" cy="2387600"/>
          </a:xfrm>
        </p:spPr>
        <p:txBody>
          <a:bodyPr rtlCol="0"/>
          <a:lstStyle/>
          <a:p>
            <a:pPr rtl="0"/>
            <a:r>
              <a:rPr lang="es-ES" dirty="0"/>
              <a:t>Aplicación Web para potenciar Agencias de Turismo.</a:t>
            </a:r>
          </a:p>
        </p:txBody>
      </p:sp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7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0"/>
          <a:stretch/>
        </p:blipFill>
        <p:spPr>
          <a:xfrm>
            <a:off x="5349141" y="360727"/>
            <a:ext cx="6406950" cy="3351394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cxnSp>
        <p:nvCxnSpPr>
          <p:cNvPr id="45" name="Conector recto 44" title="Línea divisoria">
            <a:extLst>
              <a:ext uri="{FF2B5EF4-FFF2-40B4-BE49-F238E27FC236}">
                <a16:creationId xmlns:a16="http://schemas.microsoft.com/office/drawing/2014/main" id="{68893E2F-227D-4472-B59F-3DEBF46C0EDC}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 rtlCol="0"/>
          <a:lstStyle/>
          <a:p>
            <a:pPr rtl="0"/>
            <a:r>
              <a:rPr lang="es-ES" dirty="0"/>
              <a:t>Un proceso donde aprendimos a codificar con armonía y amistad.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10" name="Rectángulo 9" title="Fondo semitransparente oscuro">
            <a:extLst>
              <a:ext uri="{FF2B5EF4-FFF2-40B4-BE49-F238E27FC236}">
                <a16:creationId xmlns:a16="http://schemas.microsoft.com/office/drawing/2014/main" id="{FF3F8F59-7102-4CEA-AD3B-66F634786B14}"/>
              </a:ext>
            </a:extLst>
          </p:cNvPr>
          <p:cNvSpPr/>
          <p:nvPr/>
        </p:nvSpPr>
        <p:spPr>
          <a:xfrm>
            <a:off x="5365050" y="360727"/>
            <a:ext cx="6406950" cy="3351393"/>
          </a:xfrm>
          <a:prstGeom prst="rect">
            <a:avLst/>
          </a:prstGeom>
          <a:gradFill flip="none" rotWithShape="1">
            <a:gsLst>
              <a:gs pos="83000">
                <a:schemeClr val="tx1">
                  <a:lumMod val="75000"/>
                  <a:lumOff val="25000"/>
                  <a:alpha val="3100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3" name="Título 72">
            <a:extLst>
              <a:ext uri="{FF2B5EF4-FFF2-40B4-BE49-F238E27FC236}">
                <a16:creationId xmlns:a16="http://schemas.microsoft.com/office/drawing/2014/main" id="{ED9FC683-FE23-423F-B1DD-695F37A8B98E}"/>
              </a:ext>
            </a:extLst>
          </p:cNvPr>
          <p:cNvSpPr txBox="1">
            <a:spLocks/>
          </p:cNvSpPr>
          <p:nvPr/>
        </p:nvSpPr>
        <p:spPr>
          <a:xfrm>
            <a:off x="426000" y="360726"/>
            <a:ext cx="2770206" cy="43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solidFill>
                  <a:srgbClr val="002060"/>
                </a:solidFill>
              </a:rPr>
              <a:t>El Equipo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F004D8E-DC1E-48E3-9930-460F8BBB87BB}"/>
              </a:ext>
            </a:extLst>
          </p:cNvPr>
          <p:cNvSpPr/>
          <p:nvPr/>
        </p:nvSpPr>
        <p:spPr>
          <a:xfrm>
            <a:off x="5484080" y="4788946"/>
            <a:ext cx="391485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GESTIONA TOURS</a:t>
            </a:r>
          </a:p>
        </p:txBody>
      </p:sp>
      <p:sp>
        <p:nvSpPr>
          <p:cNvPr id="20" name="Marcador de texto 74">
            <a:extLst>
              <a:ext uri="{FF2B5EF4-FFF2-40B4-BE49-F238E27FC236}">
                <a16:creationId xmlns:a16="http://schemas.microsoft.com/office/drawing/2014/main" id="{DD9A7953-3116-47F9-9BFB-3349735171B2}"/>
              </a:ext>
            </a:extLst>
          </p:cNvPr>
          <p:cNvSpPr txBox="1">
            <a:spLocks/>
          </p:cNvSpPr>
          <p:nvPr/>
        </p:nvSpPr>
        <p:spPr>
          <a:xfrm>
            <a:off x="253676" y="1129922"/>
            <a:ext cx="2124000" cy="70153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Jorge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Ticona</a:t>
            </a:r>
          </a:p>
        </p:txBody>
      </p:sp>
      <p:cxnSp>
        <p:nvCxnSpPr>
          <p:cNvPr id="21" name="Conector recto 20" title="Línea divisoria">
            <a:extLst>
              <a:ext uri="{FF2B5EF4-FFF2-40B4-BE49-F238E27FC236}">
                <a16:creationId xmlns:a16="http://schemas.microsoft.com/office/drawing/2014/main" id="{25811783-D764-454A-B94D-934816AA7C48}"/>
              </a:ext>
            </a:extLst>
          </p:cNvPr>
          <p:cNvCxnSpPr>
            <a:cxnSpLocks/>
          </p:cNvCxnSpPr>
          <p:nvPr/>
        </p:nvCxnSpPr>
        <p:spPr>
          <a:xfrm>
            <a:off x="419999" y="1895680"/>
            <a:ext cx="184512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arcador de texto 77">
            <a:extLst>
              <a:ext uri="{FF2B5EF4-FFF2-40B4-BE49-F238E27FC236}">
                <a16:creationId xmlns:a16="http://schemas.microsoft.com/office/drawing/2014/main" id="{AB786D05-58D9-43CA-B367-88A5569759FA}"/>
              </a:ext>
            </a:extLst>
          </p:cNvPr>
          <p:cNvSpPr txBox="1">
            <a:spLocks/>
          </p:cNvSpPr>
          <p:nvPr/>
        </p:nvSpPr>
        <p:spPr>
          <a:xfrm>
            <a:off x="419999" y="2024121"/>
            <a:ext cx="1791355" cy="43199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  <a:r>
              <a:rPr lang="es-ES" sz="12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endParaRPr lang="es-ES" sz="1200" i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Marcador de texto 74">
            <a:extLst>
              <a:ext uri="{FF2B5EF4-FFF2-40B4-BE49-F238E27FC236}">
                <a16:creationId xmlns:a16="http://schemas.microsoft.com/office/drawing/2014/main" id="{E86610F8-3083-4A9C-84E6-B003998DF14F}"/>
              </a:ext>
            </a:extLst>
          </p:cNvPr>
          <p:cNvSpPr txBox="1">
            <a:spLocks/>
          </p:cNvSpPr>
          <p:nvPr/>
        </p:nvSpPr>
        <p:spPr>
          <a:xfrm>
            <a:off x="2718248" y="2190446"/>
            <a:ext cx="2124000" cy="70153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Wilian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Llano</a:t>
            </a:r>
          </a:p>
        </p:txBody>
      </p:sp>
      <p:sp>
        <p:nvSpPr>
          <p:cNvPr id="26" name="Marcador de texto 77">
            <a:extLst>
              <a:ext uri="{FF2B5EF4-FFF2-40B4-BE49-F238E27FC236}">
                <a16:creationId xmlns:a16="http://schemas.microsoft.com/office/drawing/2014/main" id="{C3534113-A47F-47E3-B7F4-8873CF1FA881}"/>
              </a:ext>
            </a:extLst>
          </p:cNvPr>
          <p:cNvSpPr txBox="1">
            <a:spLocks/>
          </p:cNvSpPr>
          <p:nvPr/>
        </p:nvSpPr>
        <p:spPr>
          <a:xfrm>
            <a:off x="2848879" y="3165565"/>
            <a:ext cx="1791355" cy="43199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  <a:r>
              <a:rPr lang="es-ES" sz="12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endParaRPr lang="es-ES" sz="1200" i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Marcador de texto 74">
            <a:extLst>
              <a:ext uri="{FF2B5EF4-FFF2-40B4-BE49-F238E27FC236}">
                <a16:creationId xmlns:a16="http://schemas.microsoft.com/office/drawing/2014/main" id="{9C359F38-95D5-4418-82EF-DAFB2D0115ED}"/>
              </a:ext>
            </a:extLst>
          </p:cNvPr>
          <p:cNvSpPr txBox="1">
            <a:spLocks/>
          </p:cNvSpPr>
          <p:nvPr/>
        </p:nvSpPr>
        <p:spPr>
          <a:xfrm>
            <a:off x="141122" y="3597555"/>
            <a:ext cx="2124000" cy="70153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Alexander </a:t>
            </a:r>
          </a:p>
          <a:p>
            <a:pPr algn="ctr"/>
            <a:r>
              <a:rPr lang="es-E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Chancayauri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Marcador de texto 77">
            <a:extLst>
              <a:ext uri="{FF2B5EF4-FFF2-40B4-BE49-F238E27FC236}">
                <a16:creationId xmlns:a16="http://schemas.microsoft.com/office/drawing/2014/main" id="{DED39CE5-EDE7-4E79-9794-065EB7BEA1EB}"/>
              </a:ext>
            </a:extLst>
          </p:cNvPr>
          <p:cNvSpPr txBox="1">
            <a:spLocks/>
          </p:cNvSpPr>
          <p:nvPr/>
        </p:nvSpPr>
        <p:spPr>
          <a:xfrm>
            <a:off x="182295" y="4491754"/>
            <a:ext cx="1791355" cy="43199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</a:t>
            </a:r>
            <a:r>
              <a:rPr lang="es-ES" sz="12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endParaRPr lang="es-ES" sz="1200" i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Marcador de texto 74">
            <a:extLst>
              <a:ext uri="{FF2B5EF4-FFF2-40B4-BE49-F238E27FC236}">
                <a16:creationId xmlns:a16="http://schemas.microsoft.com/office/drawing/2014/main" id="{AA583DB8-C3DD-4EF5-9938-2258A30F8909}"/>
              </a:ext>
            </a:extLst>
          </p:cNvPr>
          <p:cNvSpPr txBox="1">
            <a:spLocks/>
          </p:cNvSpPr>
          <p:nvPr/>
        </p:nvSpPr>
        <p:spPr>
          <a:xfrm>
            <a:off x="2738323" y="4622939"/>
            <a:ext cx="2124000" cy="70153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rtl="0"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Gonzalo Segundo</a:t>
            </a:r>
          </a:p>
        </p:txBody>
      </p:sp>
      <p:sp>
        <p:nvSpPr>
          <p:cNvPr id="39" name="Marcador de texto 77">
            <a:extLst>
              <a:ext uri="{FF2B5EF4-FFF2-40B4-BE49-F238E27FC236}">
                <a16:creationId xmlns:a16="http://schemas.microsoft.com/office/drawing/2014/main" id="{18A84D8C-A84F-44D4-9E1F-F590CCC1534D}"/>
              </a:ext>
            </a:extLst>
          </p:cNvPr>
          <p:cNvSpPr txBox="1">
            <a:spLocks/>
          </p:cNvSpPr>
          <p:nvPr/>
        </p:nvSpPr>
        <p:spPr>
          <a:xfrm>
            <a:off x="2868954" y="5598058"/>
            <a:ext cx="1791355" cy="431990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</a:t>
            </a:r>
            <a:r>
              <a:rPr lang="es-ES" sz="12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120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Developer</a:t>
            </a:r>
            <a:endParaRPr lang="es-ES" sz="1200" i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0" name="Conector recto 39" title="Línea divisoria">
            <a:extLst>
              <a:ext uri="{FF2B5EF4-FFF2-40B4-BE49-F238E27FC236}">
                <a16:creationId xmlns:a16="http://schemas.microsoft.com/office/drawing/2014/main" id="{0BA61A07-AA48-4DA7-B495-8ACB1B21CB91}"/>
              </a:ext>
            </a:extLst>
          </p:cNvPr>
          <p:cNvCxnSpPr>
            <a:cxnSpLocks/>
          </p:cNvCxnSpPr>
          <p:nvPr/>
        </p:nvCxnSpPr>
        <p:spPr>
          <a:xfrm>
            <a:off x="2949887" y="5469617"/>
            <a:ext cx="1710422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 title="Línea divisoria">
            <a:extLst>
              <a:ext uri="{FF2B5EF4-FFF2-40B4-BE49-F238E27FC236}">
                <a16:creationId xmlns:a16="http://schemas.microsoft.com/office/drawing/2014/main" id="{285CAE51-0DE0-40B5-8B8B-1086A3ACF5FA}"/>
              </a:ext>
            </a:extLst>
          </p:cNvPr>
          <p:cNvCxnSpPr>
            <a:cxnSpLocks/>
          </p:cNvCxnSpPr>
          <p:nvPr/>
        </p:nvCxnSpPr>
        <p:spPr>
          <a:xfrm>
            <a:off x="2868954" y="3037124"/>
            <a:ext cx="1880328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 title="Línea divisoria">
            <a:extLst>
              <a:ext uri="{FF2B5EF4-FFF2-40B4-BE49-F238E27FC236}">
                <a16:creationId xmlns:a16="http://schemas.microsoft.com/office/drawing/2014/main" id="{DC925646-75AC-47CD-896B-0C474BC14A1C}"/>
              </a:ext>
            </a:extLst>
          </p:cNvPr>
          <p:cNvCxnSpPr>
            <a:cxnSpLocks/>
          </p:cNvCxnSpPr>
          <p:nvPr/>
        </p:nvCxnSpPr>
        <p:spPr>
          <a:xfrm>
            <a:off x="182295" y="4425811"/>
            <a:ext cx="204165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Recuerdos</a:t>
            </a:r>
          </a:p>
        </p:txBody>
      </p:sp>
      <p:sp>
        <p:nvSpPr>
          <p:cNvPr id="44" name="Marcador de texto 26" title="Sombra testimonial">
            <a:extLst>
              <a:ext uri="{FF2B5EF4-FFF2-40B4-BE49-F238E27FC236}">
                <a16:creationId xmlns:a16="http://schemas.microsoft.com/office/drawing/2014/main" id="{63CF5A3D-E6FE-4E24-987B-114B6983A76B}"/>
              </a:ext>
            </a:extLst>
          </p:cNvPr>
          <p:cNvSpPr txBox="1">
            <a:spLocks/>
          </p:cNvSpPr>
          <p:nvPr/>
        </p:nvSpPr>
        <p:spPr>
          <a:xfrm>
            <a:off x="431800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/>
          </a:p>
        </p:txBody>
      </p:sp>
      <p:sp>
        <p:nvSpPr>
          <p:cNvPr id="5" name="Marcador de texto 4" title="Texto testimonial">
            <a:extLst>
              <a:ext uri="{FF2B5EF4-FFF2-40B4-BE49-F238E27FC236}">
                <a16:creationId xmlns:a16="http://schemas.microsoft.com/office/drawing/2014/main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1800" y="1836744"/>
            <a:ext cx="3541655" cy="222495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 un placer trabajar con este equipo.</a:t>
            </a:r>
          </a:p>
        </p:txBody>
      </p:sp>
      <p:sp>
        <p:nvSpPr>
          <p:cNvPr id="33" name="Triángulo isósceles 32" title="Llamada testimonial">
            <a:extLst>
              <a:ext uri="{FF2B5EF4-FFF2-40B4-BE49-F238E27FC236}">
                <a16:creationId xmlns:a16="http://schemas.microsoft.com/office/drawing/2014/main" id="{2651CFC8-4C75-4552-B304-9F0895B0DDAD}"/>
              </a:ext>
            </a:extLst>
          </p:cNvPr>
          <p:cNvSpPr/>
          <p:nvPr/>
        </p:nvSpPr>
        <p:spPr>
          <a:xfrm rot="8031906" flipH="1">
            <a:off x="2248045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s-ES" i="0">
              <a:solidFill>
                <a:schemeClr val="tx2"/>
              </a:solidFill>
            </a:endParaRPr>
          </a:p>
        </p:txBody>
      </p:sp>
      <p:grpSp>
        <p:nvGrpSpPr>
          <p:cNvPr id="47" name="Grupo 46" title="Comillas">
            <a:extLst>
              <a:ext uri="{FF2B5EF4-FFF2-40B4-BE49-F238E27FC236}">
                <a16:creationId xmlns:a16="http://schemas.microsoft.com/office/drawing/2014/main" id="{8A4B623C-7D54-49B8-88C2-371525C054A9}"/>
              </a:ext>
            </a:extLst>
          </p:cNvPr>
          <p:cNvGrpSpPr/>
          <p:nvPr/>
        </p:nvGrpSpPr>
        <p:grpSpPr>
          <a:xfrm>
            <a:off x="582750" y="1942266"/>
            <a:ext cx="3358880" cy="432000"/>
            <a:chOff x="582750" y="1942266"/>
            <a:chExt cx="3358880" cy="432000"/>
          </a:xfrm>
        </p:grpSpPr>
        <p:sp>
          <p:nvSpPr>
            <p:cNvPr id="13" name="Título 1" title="Comilla">
              <a:extLst>
                <a:ext uri="{FF2B5EF4-FFF2-40B4-BE49-F238E27FC236}">
                  <a16:creationId xmlns:a16="http://schemas.microsoft.com/office/drawing/2014/main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s-ES" sz="540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14" name="Título 1" title="Comilla">
              <a:extLst>
                <a:ext uri="{FF2B5EF4-FFF2-40B4-BE49-F238E27FC236}">
                  <a16:creationId xmlns:a16="http://schemas.microsoft.com/office/drawing/2014/main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45821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s-ES" sz="5400">
                  <a:solidFill>
                    <a:schemeClr val="accent1"/>
                  </a:solidFill>
                </a:rPr>
                <a:t>”</a:t>
              </a: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5D9ABDA-7D25-45FF-9839-7F7886D956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Gonzalo</a:t>
            </a:r>
          </a:p>
        </p:txBody>
      </p:sp>
      <p:sp>
        <p:nvSpPr>
          <p:cNvPr id="38" name="Marcador de texto 26" title="Sombra testimonial">
            <a:extLst>
              <a:ext uri="{FF2B5EF4-FFF2-40B4-BE49-F238E27FC236}">
                <a16:creationId xmlns:a16="http://schemas.microsoft.com/office/drawing/2014/main" id="{D26DBB43-1FE8-4F1C-AC2D-18197EAE4A86}"/>
              </a:ext>
            </a:extLst>
          </p:cNvPr>
          <p:cNvSpPr txBox="1">
            <a:spLocks/>
          </p:cNvSpPr>
          <p:nvPr/>
        </p:nvSpPr>
        <p:spPr>
          <a:xfrm>
            <a:off x="4325172" y="3591659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/>
          </a:p>
        </p:txBody>
      </p:sp>
      <p:sp>
        <p:nvSpPr>
          <p:cNvPr id="36" name="Triángulo isósceles 35" title="Llamada testimonial">
            <a:extLst>
              <a:ext uri="{FF2B5EF4-FFF2-40B4-BE49-F238E27FC236}">
                <a16:creationId xmlns:a16="http://schemas.microsoft.com/office/drawing/2014/main" id="{8C60CF3E-F7CF-4588-94B7-06B17195A378}"/>
              </a:ext>
            </a:extLst>
          </p:cNvPr>
          <p:cNvSpPr/>
          <p:nvPr/>
        </p:nvSpPr>
        <p:spPr>
          <a:xfrm rot="8031906" flipV="1">
            <a:off x="4613919" y="2701055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s-ES" i="0">
              <a:solidFill>
                <a:schemeClr val="tx2"/>
              </a:solidFill>
            </a:endParaRPr>
          </a:p>
        </p:txBody>
      </p:sp>
      <p:sp>
        <p:nvSpPr>
          <p:cNvPr id="27" name="Marcador de texto 26" title="Texto testimonial">
            <a:extLst>
              <a:ext uri="{FF2B5EF4-FFF2-40B4-BE49-F238E27FC236}">
                <a16:creationId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5172" y="3591659"/>
            <a:ext cx="3541655" cy="222495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Aprendimos progresivamente.</a:t>
            </a:r>
          </a:p>
        </p:txBody>
      </p:sp>
      <p:grpSp>
        <p:nvGrpSpPr>
          <p:cNvPr id="48" name="Grupo 47" title="Comillas">
            <a:extLst>
              <a:ext uri="{FF2B5EF4-FFF2-40B4-BE49-F238E27FC236}">
                <a16:creationId xmlns:a16="http://schemas.microsoft.com/office/drawing/2014/main" id="{50B17079-D53B-4A87-B8DC-90C7BF713900}"/>
              </a:ext>
            </a:extLst>
          </p:cNvPr>
          <p:cNvGrpSpPr/>
          <p:nvPr/>
        </p:nvGrpSpPr>
        <p:grpSpPr>
          <a:xfrm>
            <a:off x="4468052" y="3707170"/>
            <a:ext cx="3358880" cy="432000"/>
            <a:chOff x="4468052" y="3707170"/>
            <a:chExt cx="3358880" cy="432000"/>
          </a:xfrm>
        </p:grpSpPr>
        <p:sp>
          <p:nvSpPr>
            <p:cNvPr id="18" name="Título 1" title="Comilla">
              <a:extLst>
                <a:ext uri="{FF2B5EF4-FFF2-40B4-BE49-F238E27FC236}">
                  <a16:creationId xmlns:a16="http://schemas.microsoft.com/office/drawing/2014/main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468052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s-ES" sz="5400">
                  <a:solidFill>
                    <a:schemeClr val="accent3"/>
                  </a:solidFill>
                </a:rPr>
                <a:t>“</a:t>
              </a:r>
            </a:p>
          </p:txBody>
        </p:sp>
        <p:sp>
          <p:nvSpPr>
            <p:cNvPr id="19" name="Título 1" title="Comilla">
              <a:extLst>
                <a:ext uri="{FF2B5EF4-FFF2-40B4-BE49-F238E27FC236}">
                  <a16:creationId xmlns:a16="http://schemas.microsoft.com/office/drawing/2014/main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343517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s-ES" sz="5400">
                  <a:solidFill>
                    <a:schemeClr val="accent3"/>
                  </a:solidFill>
                </a:rPr>
                <a:t>”</a:t>
              </a:r>
            </a:p>
          </p:txBody>
        </p:sp>
      </p:grp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624EE17F-6BE6-435B-8402-7E942E31D9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707088" y="5316399"/>
            <a:ext cx="2012095" cy="495387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Jorge</a:t>
            </a:r>
          </a:p>
        </p:txBody>
      </p:sp>
      <p:sp>
        <p:nvSpPr>
          <p:cNvPr id="40" name="Marcador de texto 26" title="Sombra testimonial">
            <a:extLst>
              <a:ext uri="{FF2B5EF4-FFF2-40B4-BE49-F238E27FC236}">
                <a16:creationId xmlns:a16="http://schemas.microsoft.com/office/drawing/2014/main" id="{4B367AF3-30A3-4850-8D68-8ED32F11F31D}"/>
              </a:ext>
            </a:extLst>
          </p:cNvPr>
          <p:cNvSpPr txBox="1">
            <a:spLocks/>
          </p:cNvSpPr>
          <p:nvPr/>
        </p:nvSpPr>
        <p:spPr>
          <a:xfrm>
            <a:off x="8218545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es-ES"/>
          </a:p>
        </p:txBody>
      </p:sp>
      <p:sp>
        <p:nvSpPr>
          <p:cNvPr id="29" name="Marcador de texto 28" title="Texto testimonial">
            <a:extLst>
              <a:ext uri="{FF2B5EF4-FFF2-40B4-BE49-F238E27FC236}">
                <a16:creationId xmlns:a16="http://schemas.microsoft.com/office/drawing/2014/main" id="{44354466-168C-4056-96E7-4D2ABD37307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218545" y="1836744"/>
            <a:ext cx="3541655" cy="222495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Todo funcionaba con problemas y sin problemas también. (Código)</a:t>
            </a:r>
          </a:p>
        </p:txBody>
      </p:sp>
      <p:sp>
        <p:nvSpPr>
          <p:cNvPr id="34" name="Triángulo isósceles 33" title="Llamada testimonial">
            <a:extLst>
              <a:ext uri="{FF2B5EF4-FFF2-40B4-BE49-F238E27FC236}">
                <a16:creationId xmlns:a16="http://schemas.microsoft.com/office/drawing/2014/main" id="{B5E8079C-614A-4548-BFAF-AC4A1BC8C9D5}"/>
              </a:ext>
            </a:extLst>
          </p:cNvPr>
          <p:cNvSpPr/>
          <p:nvPr/>
        </p:nvSpPr>
        <p:spPr>
          <a:xfrm rot="13568094">
            <a:off x="8655090" y="3467911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 rtl="0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s-ES" i="0">
              <a:solidFill>
                <a:schemeClr val="tx2"/>
              </a:solidFill>
            </a:endParaRPr>
          </a:p>
        </p:txBody>
      </p:sp>
      <p:grpSp>
        <p:nvGrpSpPr>
          <p:cNvPr id="49" name="Grupo 48" title="Comillas">
            <a:extLst>
              <a:ext uri="{FF2B5EF4-FFF2-40B4-BE49-F238E27FC236}">
                <a16:creationId xmlns:a16="http://schemas.microsoft.com/office/drawing/2014/main" id="{B69163A1-AB25-42A7-A1B5-A6FD081577FF}"/>
              </a:ext>
            </a:extLst>
          </p:cNvPr>
          <p:cNvGrpSpPr/>
          <p:nvPr/>
        </p:nvGrpSpPr>
        <p:grpSpPr>
          <a:xfrm>
            <a:off x="8401320" y="1942266"/>
            <a:ext cx="3358880" cy="432000"/>
            <a:chOff x="8401320" y="1942266"/>
            <a:chExt cx="3358880" cy="432000"/>
          </a:xfrm>
        </p:grpSpPr>
        <p:sp>
          <p:nvSpPr>
            <p:cNvPr id="20" name="Título 1" title="Comilla">
              <a:extLst>
                <a:ext uri="{FF2B5EF4-FFF2-40B4-BE49-F238E27FC236}">
                  <a16:creationId xmlns:a16="http://schemas.microsoft.com/office/drawing/2014/main" id="{22A46985-DF43-4382-9C8D-D5B6ADCE09BA}"/>
                </a:ext>
              </a:extLst>
            </p:cNvPr>
            <p:cNvSpPr txBox="1">
              <a:spLocks/>
            </p:cNvSpPr>
            <p:nvPr/>
          </p:nvSpPr>
          <p:spPr>
            <a:xfrm>
              <a:off x="840132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s-ES" sz="5400">
                  <a:solidFill>
                    <a:schemeClr val="accent5"/>
                  </a:solidFill>
                </a:rPr>
                <a:t>“</a:t>
              </a:r>
            </a:p>
          </p:txBody>
        </p:sp>
        <p:sp>
          <p:nvSpPr>
            <p:cNvPr id="21" name="Título 1" title="Comilla">
              <a:extLst>
                <a:ext uri="{FF2B5EF4-FFF2-40B4-BE49-F238E27FC236}">
                  <a16:creationId xmlns:a16="http://schemas.microsoft.com/office/drawing/2014/main" id="{55CC7758-72AC-4816-BE7C-F4EFBAB2C2D5}"/>
                </a:ext>
              </a:extLst>
            </p:cNvPr>
            <p:cNvSpPr txBox="1">
              <a:spLocks/>
            </p:cNvSpPr>
            <p:nvPr/>
          </p:nvSpPr>
          <p:spPr>
            <a:xfrm>
              <a:off x="1127678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s-ES" sz="5400">
                  <a:solidFill>
                    <a:schemeClr val="accent5"/>
                  </a:solidFill>
                </a:rPr>
                <a:t>”</a:t>
              </a:r>
            </a:p>
          </p:txBody>
        </p:sp>
      </p:grp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id="{76D004CC-05F4-4982-AE6B-C6E5D8E1CF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Wilian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Marcador de posición de imagen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563"/>
          </a:xfrm>
        </p:spPr>
      </p:pic>
      <p:sp>
        <p:nvSpPr>
          <p:cNvPr id="32" name="Rectángulo 31" title="Fondo semitransparente oscuro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539896" y="2858844"/>
            <a:ext cx="3571782" cy="1905756"/>
          </a:xfrm>
        </p:spPr>
        <p:txBody>
          <a:bodyPr rtlCol="0"/>
          <a:lstStyle/>
          <a:p>
            <a:pPr rtl="0"/>
            <a:r>
              <a:rPr lang="es-ES" b="1" dirty="0"/>
              <a:t>Gracias</a:t>
            </a:r>
          </a:p>
        </p:txBody>
      </p:sp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áfico 22" descr="Sobre" title="Icono del correo electrónico del moderador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 rtlCol="0"/>
          <a:lstStyle/>
          <a:p>
            <a:pPr rtl="0"/>
            <a:r>
              <a:rPr lang="es-ES" dirty="0"/>
              <a:t>info@gestionatours.com</a:t>
            </a:r>
          </a:p>
        </p:txBody>
      </p:sp>
      <p:pic>
        <p:nvPicPr>
          <p:cNvPr id="17" name="Gráfico 16" descr="Mundo">
            <a:extLst>
              <a:ext uri="{FF2B5EF4-FFF2-40B4-BE49-F238E27FC236}">
                <a16:creationId xmlns:a16="http://schemas.microsoft.com/office/drawing/2014/main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Marcador de texto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ES" dirty="0">
                <a:hlinkClick r:id="rId8"/>
              </a:rPr>
              <a:t>https://www.gestionatours.com/</a:t>
            </a:r>
            <a:endParaRPr lang="es-ES" dirty="0"/>
          </a:p>
        </p:txBody>
      </p:sp>
      <p:sp>
        <p:nvSpPr>
          <p:cNvPr id="20" name="Cuadro de texto 18">
            <a:extLst>
              <a:ext uri="{FF2B5EF4-FFF2-40B4-BE49-F238E27FC236}">
                <a16:creationId xmlns:a16="http://schemas.microsoft.com/office/drawing/2014/main" id="{A6CCBA6F-BE98-4A91-9A46-B8731A92BEDA}"/>
              </a:ext>
            </a:extLst>
          </p:cNvPr>
          <p:cNvSpPr txBox="1"/>
          <p:nvPr/>
        </p:nvSpPr>
        <p:spPr bwMode="gray">
          <a:xfrm>
            <a:off x="6464361" y="859271"/>
            <a:ext cx="2983941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90000"/>
              </a:lnSpc>
            </a:pPr>
            <a:r>
              <a:rPr lang="es-ES" sz="28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GESTIONA TOURS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230" cy="6365363"/>
          </a:xfrm>
        </p:spPr>
      </p:pic>
      <p:sp>
        <p:nvSpPr>
          <p:cNvPr id="20" name="Rectángulo 19" title="Fondo semitransparente oscuro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1" y="0"/>
            <a:ext cx="1219023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8042648" cy="2387600"/>
          </a:xfrm>
        </p:spPr>
        <p:txBody>
          <a:bodyPr rtlCol="0"/>
          <a:lstStyle/>
          <a:p>
            <a:pPr rtl="0"/>
            <a:r>
              <a:rPr lang="es-ES" dirty="0"/>
              <a:t>Un Tour a un Clic de Distancia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8042648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680728" y="4962525"/>
            <a:ext cx="7219688" cy="1219200"/>
          </a:xfrm>
        </p:spPr>
        <p:txBody>
          <a:bodyPr rtlCol="0"/>
          <a:lstStyle/>
          <a:p>
            <a:pPr rtl="0"/>
            <a:r>
              <a:rPr lang="es-ES" dirty="0"/>
              <a:t>Una nueva forma de interactuar con los clientes</a:t>
            </a:r>
            <a:br>
              <a:rPr lang="es-ES" dirty="0"/>
            </a:br>
            <a:r>
              <a:rPr lang="es-ES" dirty="0"/>
              <a:t>de todo el mundo.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1100469-8A5F-4A6A-9347-CA511FD821B8}"/>
              </a:ext>
            </a:extLst>
          </p:cNvPr>
          <p:cNvSpPr/>
          <p:nvPr/>
        </p:nvSpPr>
        <p:spPr>
          <a:xfrm>
            <a:off x="9829578" y="258835"/>
            <a:ext cx="205216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GESTIONA TOURS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4EBC20-D369-4C25-9AB2-46D05A888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376" y="4087197"/>
            <a:ext cx="1579206" cy="15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Identificamos las necesidades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73145"/>
            <a:ext cx="3974900" cy="4111709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Datos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es-PE" sz="2400" dirty="0"/>
              <a:t>Mincetur: existen 17,200 prestadores de servicios turísticos formales en el Perú, pero solo el 17% de las agencias que operan con servicios desde plataformas web. El resto trabaja de forma tradicional.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2" name="Marcador de posición de imagen 31">
            <a:extLst>
              <a:ext uri="{FF2B5EF4-FFF2-40B4-BE49-F238E27FC236}">
                <a16:creationId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3" r="11275"/>
          <a:stretch/>
        </p:blipFill>
        <p:spPr>
          <a:xfrm>
            <a:off x="5218238" y="1453787"/>
            <a:ext cx="6965373" cy="3887140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Un hombre sentado en su escritorio con un libro en su mano">
            <a:extLst>
              <a:ext uri="{FF2B5EF4-FFF2-40B4-BE49-F238E27FC236}">
                <a16:creationId xmlns:a16="http://schemas.microsoft.com/office/drawing/2014/main" id="{DF80E271-E84B-449B-9CF0-F34E075335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400541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 rtlCol="0"/>
          <a:lstStyle/>
          <a:p>
            <a:pPr rtl="0"/>
            <a:r>
              <a:rPr lang="es-ES" dirty="0"/>
              <a:t>Solución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 rtlCol="0"/>
          <a:lstStyle/>
          <a:p>
            <a:pPr rtl="0"/>
            <a:r>
              <a:rPr lang="es-ES" dirty="0"/>
              <a:t>Aplicación Web flexible y adaptable para digitalizar su presencia al mercado mundial.</a:t>
            </a:r>
          </a:p>
        </p:txBody>
      </p:sp>
      <p:sp>
        <p:nvSpPr>
          <p:cNvPr id="16" name="Rectángulo 15" title="Fondo del icono">
            <a:extLst>
              <a:ext uri="{FF2B5EF4-FFF2-40B4-BE49-F238E27FC236}">
                <a16:creationId xmlns:a16="http://schemas.microsoft.com/office/drawing/2014/main" id="{05860339-31F7-4884-957E-5C40F818EBB8}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5" name="Gráfico 24" descr="Lingotes de oro" title="Icono del marcador de posición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/>
          <a:p>
            <a:pPr rtl="0"/>
            <a:r>
              <a:rPr lang="es-ES" sz="2000" b="1" dirty="0">
                <a:solidFill>
                  <a:srgbClr val="002060"/>
                </a:solidFill>
              </a:rPr>
              <a:t>Priorizar</a:t>
            </a:r>
            <a:endParaRPr lang="es-ES" b="1" dirty="0">
              <a:solidFill>
                <a:srgbClr val="002060"/>
              </a:solidFill>
            </a:endParaRP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4764930"/>
            <a:ext cx="1800000" cy="1137105"/>
          </a:xfrm>
        </p:spPr>
        <p:txBody>
          <a:bodyPr rtlCol="0"/>
          <a:lstStyle/>
          <a:p>
            <a:pPr rtl="0"/>
            <a:r>
              <a:rPr lang="es-ES" sz="1600" b="1" dirty="0"/>
              <a:t>Productos</a:t>
            </a:r>
            <a:r>
              <a:rPr lang="es-ES" sz="1600" dirty="0"/>
              <a:t> y </a:t>
            </a:r>
            <a:r>
              <a:rPr lang="es-ES" sz="1600" b="1" dirty="0"/>
              <a:t>servicios</a:t>
            </a:r>
            <a:r>
              <a:rPr lang="es-ES" sz="1600" dirty="0"/>
              <a:t> que vienen prestando a turistas en general.</a:t>
            </a:r>
          </a:p>
        </p:txBody>
      </p:sp>
      <p:sp>
        <p:nvSpPr>
          <p:cNvPr id="15" name="Rectángulo 14" title="Fondo del icono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9" name="Gráfico 28" descr="Lápiz" title="Icono del marcador de posición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/>
          <a:p>
            <a:pPr rtl="0"/>
            <a:r>
              <a:rPr lang="es-ES" sz="2000" b="1" dirty="0">
                <a:solidFill>
                  <a:srgbClr val="002060"/>
                </a:solidFill>
              </a:rPr>
              <a:t>Automatizar</a:t>
            </a:r>
            <a:endParaRPr lang="es-ES" b="1" dirty="0">
              <a:solidFill>
                <a:srgbClr val="002060"/>
              </a:solidFill>
            </a:endParaRP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764930"/>
            <a:ext cx="1800000" cy="970851"/>
          </a:xfrm>
        </p:spPr>
        <p:txBody>
          <a:bodyPr rtlCol="0"/>
          <a:lstStyle/>
          <a:p>
            <a:pPr rtl="0"/>
            <a:r>
              <a:rPr lang="es-ES" sz="1600" dirty="0"/>
              <a:t>Los procesos de adquisición de los </a:t>
            </a:r>
            <a:r>
              <a:rPr lang="es-ES" sz="1600" b="1" dirty="0"/>
              <a:t>servicios</a:t>
            </a:r>
            <a:r>
              <a:rPr lang="es-ES" sz="1600" dirty="0"/>
              <a:t> </a:t>
            </a:r>
            <a:r>
              <a:rPr lang="es-ES" sz="1600" b="1" dirty="0"/>
              <a:t>online</a:t>
            </a:r>
          </a:p>
        </p:txBody>
      </p:sp>
      <p:sp>
        <p:nvSpPr>
          <p:cNvPr id="17" name="Rectángulo 16" title="Fondo del icono">
            <a:extLst>
              <a:ext uri="{FF2B5EF4-FFF2-40B4-BE49-F238E27FC236}">
                <a16:creationId xmlns:a16="http://schemas.microsoft.com/office/drawing/2014/main" id="{7AEBBE7F-98BB-4059-8F15-7198C7DAC337}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7" name="Gráfico 26" descr="Monedas" title="Icono del marcador de posición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/>
          <a:p>
            <a:pPr rtl="0"/>
            <a:r>
              <a:rPr lang="es-ES" sz="2000" b="1" dirty="0">
                <a:solidFill>
                  <a:srgbClr val="002060"/>
                </a:solidFill>
              </a:rPr>
              <a:t>Monetizar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243052" y="4764930"/>
            <a:ext cx="1674000" cy="1238610"/>
          </a:xfrm>
        </p:spPr>
        <p:txBody>
          <a:bodyPr rtlCol="0"/>
          <a:lstStyle/>
          <a:p>
            <a:pPr rtl="0"/>
            <a:r>
              <a:rPr lang="es-ES" sz="1600" dirty="0"/>
              <a:t>Las 24/7 y generar </a:t>
            </a:r>
            <a:r>
              <a:rPr lang="es-ES" sz="1600" b="1" dirty="0"/>
              <a:t>crecimiento</a:t>
            </a:r>
            <a:r>
              <a:rPr lang="es-ES" sz="1600" dirty="0"/>
              <a:t> </a:t>
            </a:r>
            <a:r>
              <a:rPr lang="es-ES" sz="1600" b="1" dirty="0"/>
              <a:t>potencial</a:t>
            </a:r>
            <a:r>
              <a:rPr lang="es-ES" sz="1600" dirty="0"/>
              <a:t> para su negocio.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4</a:t>
            </a:fld>
            <a:endParaRPr lang="es-ES"/>
          </a:p>
        </p:txBody>
      </p:sp>
      <p:pic>
        <p:nvPicPr>
          <p:cNvPr id="22" name="Marcador de posición de imagen 7">
            <a:extLst>
              <a:ext uri="{FF2B5EF4-FFF2-40B4-BE49-F238E27FC236}">
                <a16:creationId xmlns:a16="http://schemas.microsoft.com/office/drawing/2014/main" id="{4F86B187-9706-42AF-80A2-CD901FE2110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4" r="18081"/>
          <a:stretch/>
        </p:blipFill>
        <p:spPr>
          <a:xfrm>
            <a:off x="432000" y="2"/>
            <a:ext cx="5472000" cy="4400539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FB691136-0262-4ABB-9573-F8CD695112F0}"/>
              </a:ext>
            </a:extLst>
          </p:cNvPr>
          <p:cNvSpPr/>
          <p:nvPr/>
        </p:nvSpPr>
        <p:spPr>
          <a:xfrm>
            <a:off x="7145100" y="854453"/>
            <a:ext cx="391485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GESTIONA TOURS</a:t>
            </a:r>
          </a:p>
        </p:txBody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7" y="-1"/>
            <a:ext cx="5575576" cy="4186051"/>
          </a:xfr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rtlCol="0"/>
          <a:lstStyle/>
          <a:p>
            <a:pPr rtl="0"/>
            <a:r>
              <a:rPr lang="es-ES" noProof="1"/>
              <a:t>Tecnologías Usadas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 title="Fondo del icono">
            <a:extLst>
              <a:ext uri="{FF2B5EF4-FFF2-40B4-BE49-F238E27FC236}">
                <a16:creationId xmlns:a16="http://schemas.microsoft.com/office/drawing/2014/main" id="{05860339-31F7-4884-957E-5C40F818EBB8}"/>
              </a:ext>
            </a:extLst>
          </p:cNvPr>
          <p:cNvSpPr/>
          <p:nvPr/>
        </p:nvSpPr>
        <p:spPr>
          <a:xfrm>
            <a:off x="74213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34" name="Gráfico 33" descr="Diana" title="Icono del marcador de posición">
            <a:extLst>
              <a:ext uri="{FF2B5EF4-FFF2-40B4-BE49-F238E27FC236}">
                <a16:creationId xmlns:a16="http://schemas.microsoft.com/office/drawing/2014/main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1177" y="1408536"/>
            <a:ext cx="514800" cy="514800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Único 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Ventas Online y </a:t>
            </a:r>
            <a:r>
              <a:rPr lang="es-ES" noProof="1"/>
              <a:t>desde Oficina local</a:t>
            </a:r>
            <a:endParaRPr lang="es-E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ángulo 14" title="Fondo del icono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32" name="Gráfico 31" descr="Orador" title="Icono del marcador de posición">
            <a:extLst>
              <a:ext uri="{FF2B5EF4-FFF2-40B4-BE49-F238E27FC236}">
                <a16:creationId xmlns:a16="http://schemas.microsoft.com/office/drawing/2014/main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5277" y="1408536"/>
            <a:ext cx="514800" cy="514800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Innovador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/>
          <a:p>
            <a:pPr rtl="0"/>
            <a:r>
              <a:rPr lang="es-ES" noProof="1"/>
              <a:t>Para empresas tradicionales</a:t>
            </a:r>
            <a:endParaRPr lang="es-E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ángulo 16" title="Fondo del icono">
            <a:extLst>
              <a:ext uri="{FF2B5EF4-FFF2-40B4-BE49-F238E27FC236}">
                <a16:creationId xmlns:a16="http://schemas.microsoft.com/office/drawing/2014/main" id="{7AEBBE7F-98BB-4059-8F15-7198C7DAC337}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21" name="Gráfico 20" descr="Red" title="Icono del marcador de posición">
            <a:extLst>
              <a:ext uri="{FF2B5EF4-FFF2-40B4-BE49-F238E27FC236}">
                <a16:creationId xmlns:a16="http://schemas.microsoft.com/office/drawing/2014/main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1177" y="4059152"/>
            <a:ext cx="514800" cy="5148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Integración</a:t>
            </a:r>
          </a:p>
        </p:txBody>
      </p:sp>
      <p:cxnSp>
        <p:nvCxnSpPr>
          <p:cNvPr id="28" name="Conector recto 27" title="Línea divisoria">
            <a:extLst>
              <a:ext uri="{FF2B5EF4-FFF2-40B4-BE49-F238E27FC236}">
                <a16:creationId xmlns:a16="http://schemas.microsoft.com/office/drawing/2014/main" id="{FDEE8591-D916-4064-8CD3-2AD3F759B9E2}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noProof="1"/>
              <a:t>Con sistemas que pueda tener las empresas</a:t>
            </a:r>
            <a:endParaRPr lang="es-E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ángulo 25" title="Fondo del icono">
            <a:extLst>
              <a:ext uri="{FF2B5EF4-FFF2-40B4-BE49-F238E27FC236}">
                <a16:creationId xmlns:a16="http://schemas.microsoft.com/office/drawing/2014/main" id="{A892DD94-78B8-4911-A32B-3B174E2921B2}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30" name="Gráfico 29" descr="Megáfono" title="Icono del marcador de posición">
            <a:extLst>
              <a:ext uri="{FF2B5EF4-FFF2-40B4-BE49-F238E27FC236}">
                <a16:creationId xmlns:a16="http://schemas.microsoft.com/office/drawing/2014/main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2853" y="4059152"/>
            <a:ext cx="514800" cy="5148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/>
          <a:p>
            <a:pPr rtl="0"/>
            <a:r>
              <a:rPr lang="es-ES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Auténtico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noProof="1"/>
              <a:t>Con tecnologías modernas y flexibles.</a:t>
            </a:r>
            <a:endParaRPr lang="es-ES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1" dirty="0" smtClean="0"/>
              <a:pPr rtl="0"/>
              <a:t>5</a:t>
            </a:fld>
            <a:endParaRPr lang="es-ES" noProof="1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DABD37BE-4F4E-4B98-A93C-7A2EAB102F4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0" t="23300" r="3987" b="5151"/>
          <a:stretch/>
        </p:blipFill>
        <p:spPr>
          <a:xfrm>
            <a:off x="4503017" y="2735060"/>
            <a:ext cx="898965" cy="989923"/>
          </a:xfrm>
          <a:prstGeom prst="rect">
            <a:avLst/>
          </a:prstGeom>
        </p:spPr>
      </p:pic>
      <p:pic>
        <p:nvPicPr>
          <p:cNvPr id="38" name="Imagen 37" descr="Imagen que contiene kit de primeros auxilios&#10;&#10;Descripción generada automáticamente">
            <a:extLst>
              <a:ext uri="{FF2B5EF4-FFF2-40B4-BE49-F238E27FC236}">
                <a16:creationId xmlns:a16="http://schemas.microsoft.com/office/drawing/2014/main" id="{5388E246-CBA1-4B87-9C42-D965C143DA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12" y="1682083"/>
            <a:ext cx="1392699" cy="1877961"/>
          </a:xfrm>
          <a:prstGeom prst="rect">
            <a:avLst/>
          </a:prstGeom>
        </p:spPr>
      </p:pic>
      <p:pic>
        <p:nvPicPr>
          <p:cNvPr id="40" name="Imagen 39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8140279D-2C7C-4152-B7C7-1B492DADAC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16" y="1688140"/>
            <a:ext cx="882187" cy="882187"/>
          </a:xfrm>
          <a:prstGeom prst="rect">
            <a:avLst/>
          </a:prstGeom>
        </p:spPr>
      </p:pic>
      <p:sp>
        <p:nvSpPr>
          <p:cNvPr id="42" name="Rectángulo 41">
            <a:extLst>
              <a:ext uri="{FF2B5EF4-FFF2-40B4-BE49-F238E27FC236}">
                <a16:creationId xmlns:a16="http://schemas.microsoft.com/office/drawing/2014/main" id="{B182051E-3B78-4E8A-8C33-3E0E80964639}"/>
              </a:ext>
            </a:extLst>
          </p:cNvPr>
          <p:cNvSpPr/>
          <p:nvPr/>
        </p:nvSpPr>
        <p:spPr>
          <a:xfrm>
            <a:off x="7078577" y="298794"/>
            <a:ext cx="391485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32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GESTIONA TOURS</a:t>
            </a:r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365362"/>
          </a:xfrm>
        </p:spPr>
      </p:pic>
      <p:sp>
        <p:nvSpPr>
          <p:cNvPr id="31" name="Rectángulo 30" title="Fondo semitransparente oscuro">
            <a:extLst>
              <a:ext uri="{FF2B5EF4-FFF2-40B4-BE49-F238E27FC236}">
                <a16:creationId xmlns:a16="http://schemas.microsoft.com/office/drawing/2014/main" id="{F6A60A77-3CD9-2340-9CBF-AB127828C253}"/>
              </a:ext>
            </a:extLst>
          </p:cNvPr>
          <p:cNvSpPr/>
          <p:nvPr/>
        </p:nvSpPr>
        <p:spPr>
          <a:xfrm>
            <a:off x="0" y="0"/>
            <a:ext cx="12192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06083" y="1033392"/>
            <a:ext cx="8390120" cy="1051998"/>
          </a:xfrm>
        </p:spPr>
        <p:txBody>
          <a:bodyPr rtlCol="0"/>
          <a:lstStyle/>
          <a:p>
            <a:pPr rtl="0"/>
            <a:r>
              <a:rPr lang="es-ES" dirty="0"/>
              <a:t>Veamos la Aplicación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E42B128-8E54-4DDE-A19E-4D3AE29F1B02}"/>
              </a:ext>
            </a:extLst>
          </p:cNvPr>
          <p:cNvSpPr/>
          <p:nvPr/>
        </p:nvSpPr>
        <p:spPr>
          <a:xfrm>
            <a:off x="9929835" y="5894465"/>
            <a:ext cx="205216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GESTIONA TOURS</a:t>
            </a:r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Mejora tus Procesos</a:t>
            </a:r>
          </a:p>
        </p:txBody>
      </p:sp>
      <p:pic>
        <p:nvPicPr>
          <p:cNvPr id="17" name="Marcador de posición de imagen 16" descr="Portátil medio abierto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0" y="1735138"/>
            <a:ext cx="1979613" cy="1981200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 dirty="0"/>
              <a:t>Productividad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B674B9A6-D55C-478C-8D92-D0BFBCD7B598}"/>
              </a:ext>
            </a:extLst>
          </p:cNvPr>
          <p:cNvCxnSpPr>
            <a:cxnSpLocks/>
          </p:cNvCxnSpPr>
          <p:nvPr/>
        </p:nvCxnSpPr>
        <p:spPr>
          <a:xfrm>
            <a:off x="611413" y="448423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2318" y="4605832"/>
            <a:ext cx="1494351" cy="720000"/>
          </a:xfrm>
        </p:spPr>
        <p:txBody>
          <a:bodyPr rtlCol="0"/>
          <a:lstStyle/>
          <a:p>
            <a:pPr rtl="0"/>
            <a:r>
              <a:rPr lang="es-ES" dirty="0"/>
              <a:t>Para procesos tradicionales</a:t>
            </a:r>
          </a:p>
        </p:txBody>
      </p:sp>
      <p:pic>
        <p:nvPicPr>
          <p:cNvPr id="39" name="Marcador de posición de imagen 38" descr="Mujer sorprendida mientras mira una pantalla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1850" y="1735138"/>
            <a:ext cx="1979613" cy="1981200"/>
          </a:xfr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3756" y="3974485"/>
            <a:ext cx="2395800" cy="431996"/>
          </a:xfrm>
        </p:spPr>
        <p:txBody>
          <a:bodyPr rtlCol="0"/>
          <a:lstStyle/>
          <a:p>
            <a:pPr rtl="0"/>
            <a:r>
              <a:rPr lang="es-ES" dirty="0"/>
              <a:t>Compras</a:t>
            </a:r>
          </a:p>
        </p:txBody>
      </p:sp>
      <p:cxnSp>
        <p:nvCxnSpPr>
          <p:cNvPr id="21" name="Conector recto 20" title="Línea divisoria">
            <a:extLst>
              <a:ext uri="{FF2B5EF4-FFF2-40B4-BE49-F238E27FC236}">
                <a16:creationId xmlns:a16="http://schemas.microsoft.com/office/drawing/2014/main" id="{5A0322F4-E79A-4E4D-98CA-2DC1692F90C3}"/>
              </a:ext>
            </a:extLst>
          </p:cNvPr>
          <p:cNvCxnSpPr>
            <a:cxnSpLocks/>
          </p:cNvCxnSpPr>
          <p:nvPr/>
        </p:nvCxnSpPr>
        <p:spPr>
          <a:xfrm>
            <a:off x="2861850" y="4484234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951850" y="4605832"/>
            <a:ext cx="1629481" cy="720000"/>
          </a:xfrm>
        </p:spPr>
        <p:txBody>
          <a:bodyPr rtlCol="0"/>
          <a:lstStyle/>
          <a:p>
            <a:pPr rtl="0"/>
            <a:r>
              <a:rPr lang="es-ES" dirty="0"/>
              <a:t>Rápidas en línea desde la web de tu empresa</a:t>
            </a:r>
          </a:p>
        </p:txBody>
      </p:sp>
      <p:pic>
        <p:nvPicPr>
          <p:cNvPr id="43" name="Marcador de posición de imagen 42" descr="Escritorio desde arriba con una persona usando un teléfono móvil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2287" y="1735138"/>
            <a:ext cx="1979613" cy="1981200"/>
          </a:xfr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es-ES" dirty="0"/>
              <a:t>Finanzas</a:t>
            </a:r>
          </a:p>
        </p:txBody>
      </p:sp>
      <p:cxnSp>
        <p:nvCxnSpPr>
          <p:cNvPr id="22" name="Conector recto 21" title="Línea divisoria">
            <a:extLst>
              <a:ext uri="{FF2B5EF4-FFF2-40B4-BE49-F238E27FC236}">
                <a16:creationId xmlns:a16="http://schemas.microsoft.com/office/drawing/2014/main" id="{0DC27E82-D5C7-4AE4-BAF3-5DBB12CA0835}"/>
              </a:ext>
            </a:extLst>
          </p:cNvPr>
          <p:cNvCxnSpPr>
            <a:cxnSpLocks/>
          </p:cNvCxnSpPr>
          <p:nvPr/>
        </p:nvCxnSpPr>
        <p:spPr>
          <a:xfrm>
            <a:off x="5201900" y="448423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/>
          <a:p>
            <a:pPr rtl="0"/>
            <a:r>
              <a:rPr lang="es-ES" dirty="0"/>
              <a:t>Mayor rentabilidad por cantidad de ventas por alcance</a:t>
            </a:r>
          </a:p>
        </p:txBody>
      </p:sp>
      <p:pic>
        <p:nvPicPr>
          <p:cNvPr id="71" name="Marcador de posición de imagen 70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5" r="4545"/>
          <a:stretch/>
        </p:blipFill>
        <p:spPr>
          <a:xfrm>
            <a:off x="7440150" y="1735138"/>
            <a:ext cx="1991800" cy="1961894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es-ES" dirty="0"/>
              <a:t>Gestión</a:t>
            </a:r>
          </a:p>
        </p:txBody>
      </p:sp>
      <p:cxnSp>
        <p:nvCxnSpPr>
          <p:cNvPr id="23" name="Conector recto 22" title="Línea divisoria">
            <a:extLst>
              <a:ext uri="{FF2B5EF4-FFF2-40B4-BE49-F238E27FC236}">
                <a16:creationId xmlns:a16="http://schemas.microsoft.com/office/drawing/2014/main" id="{8C3BE7D2-4C35-4BA9-9A98-1A6E17A84A71}"/>
              </a:ext>
            </a:extLst>
          </p:cNvPr>
          <p:cNvCxnSpPr>
            <a:cxnSpLocks/>
          </p:cNvCxnSpPr>
          <p:nvPr/>
        </p:nvCxnSpPr>
        <p:spPr>
          <a:xfrm>
            <a:off x="7541950" y="448423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/>
          <a:p>
            <a:pPr rtl="0"/>
            <a:r>
              <a:rPr lang="es-ES" dirty="0"/>
              <a:t>De todos tus procesos como administrador</a:t>
            </a:r>
          </a:p>
        </p:txBody>
      </p:sp>
      <p:pic>
        <p:nvPicPr>
          <p:cNvPr id="63" name="Marcador de posición de imagen 62" descr="Tableta con la captura de pantalla de análisis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es-ES" dirty="0"/>
              <a:t>Control</a:t>
            </a:r>
          </a:p>
        </p:txBody>
      </p:sp>
      <p:cxnSp>
        <p:nvCxnSpPr>
          <p:cNvPr id="24" name="Conector recto 23" title="Línea divisoria">
            <a:extLst>
              <a:ext uri="{FF2B5EF4-FFF2-40B4-BE49-F238E27FC236}">
                <a16:creationId xmlns:a16="http://schemas.microsoft.com/office/drawing/2014/main" id="{75979D46-D664-4267-B673-E6B048C084A4}"/>
              </a:ext>
            </a:extLst>
          </p:cNvPr>
          <p:cNvCxnSpPr>
            <a:cxnSpLocks/>
          </p:cNvCxnSpPr>
          <p:nvPr/>
        </p:nvCxnSpPr>
        <p:spPr>
          <a:xfrm>
            <a:off x="9882000" y="448423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/>
          <a:p>
            <a:pPr rtl="0"/>
            <a:r>
              <a:rPr lang="es-ES" dirty="0"/>
              <a:t>Reportes y estadística con futuro desarrollo de inteligencia de negocios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1453924-456F-43C6-B583-E8908051E0F8}"/>
              </a:ext>
            </a:extLst>
          </p:cNvPr>
          <p:cNvSpPr/>
          <p:nvPr/>
        </p:nvSpPr>
        <p:spPr>
          <a:xfrm>
            <a:off x="9829578" y="258835"/>
            <a:ext cx="205216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GESTIONA TOURS</a:t>
            </a:r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Somos la opción con respaldo</a:t>
            </a:r>
          </a:p>
        </p:txBody>
      </p:sp>
      <p:sp>
        <p:nvSpPr>
          <p:cNvPr id="2" name="Marcador de texto 1" title="Círculos de gráfico de oportunidades">
            <a:extLst>
              <a:ext uri="{FF2B5EF4-FFF2-40B4-BE49-F238E27FC236}">
                <a16:creationId xmlns:a16="http://schemas.microsoft.com/office/drawing/2014/main" id="{53193EEC-42F5-4A40-BD02-0CE3C0DAE8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es-ES" dirty="0"/>
              <a:t>Adáptate y deja lo tradicional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2397EA2-CB56-4B2A-B8D7-9EBF17AF91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18348" y="1437702"/>
            <a:ext cx="3092780" cy="2052538"/>
          </a:xfrm>
        </p:spPr>
        <p:txBody>
          <a:bodyPr rtlCol="0"/>
          <a:lstStyle/>
          <a:p>
            <a:pPr rtl="0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Automatiza</a:t>
            </a:r>
            <a:endParaRPr lang="es-E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A03BE848-3222-4622-8610-FFB9FFFD4138}"/>
              </a:ext>
            </a:extLst>
          </p:cNvPr>
          <p:cNvCxnSpPr>
            <a:cxnSpLocks/>
          </p:cNvCxnSpPr>
          <p:nvPr/>
        </p:nvCxnSpPr>
        <p:spPr>
          <a:xfrm>
            <a:off x="1518348" y="4156765"/>
            <a:ext cx="30256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2" title="Círculos de gráfico de oportunidades">
            <a:extLst>
              <a:ext uri="{FF2B5EF4-FFF2-40B4-BE49-F238E27FC236}">
                <a16:creationId xmlns:a16="http://schemas.microsoft.com/office/drawing/2014/main" id="{7AA1A6A7-6F19-4288-85D6-5B84C5AFE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es-ES" dirty="0"/>
              <a:t>Control de tu empresa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E0CA0B1-C78D-4347-B915-9C13669BE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92235" y="1612439"/>
            <a:ext cx="3092780" cy="1877801"/>
          </a:xfrm>
        </p:spPr>
        <p:txBody>
          <a:bodyPr rtlCol="0"/>
          <a:lstStyle/>
          <a:p>
            <a:pPr rtl="0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Gestiona</a:t>
            </a:r>
            <a:endParaRPr lang="es-ES" sz="4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Conector recto 16" title="Línea divisoria">
            <a:extLst>
              <a:ext uri="{FF2B5EF4-FFF2-40B4-BE49-F238E27FC236}">
                <a16:creationId xmlns:a16="http://schemas.microsoft.com/office/drawing/2014/main" id="{2BE6D00D-52E6-45D5-93DA-8687991C2967}"/>
              </a:ext>
            </a:extLst>
          </p:cNvPr>
          <p:cNvCxnSpPr>
            <a:cxnSpLocks/>
          </p:cNvCxnSpPr>
          <p:nvPr/>
        </p:nvCxnSpPr>
        <p:spPr>
          <a:xfrm>
            <a:off x="5542384" y="4156765"/>
            <a:ext cx="2425959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texto 3" title="Círculos de gráfico de oportunidades">
            <a:extLst>
              <a:ext uri="{FF2B5EF4-FFF2-40B4-BE49-F238E27FC236}">
                <a16:creationId xmlns:a16="http://schemas.microsoft.com/office/drawing/2014/main" id="{B6E28C1D-A3A4-44CF-9AF6-C1E3D7B8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es-ES" dirty="0"/>
              <a:t>Oportunidad global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243970A-31CF-49C9-9A24-2B11824623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417249" y="2051614"/>
            <a:ext cx="2856747" cy="1438625"/>
          </a:xfrm>
        </p:spPr>
        <p:txBody>
          <a:bodyPr rtlCol="0"/>
          <a:lstStyle/>
          <a:p>
            <a:pPr rtl="0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Crece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258409DB-08AB-499E-AEE2-60288B07CC14}"/>
              </a:ext>
            </a:extLst>
          </p:cNvPr>
          <p:cNvCxnSpPr>
            <a:cxnSpLocks/>
          </p:cNvCxnSpPr>
          <p:nvPr/>
        </p:nvCxnSpPr>
        <p:spPr>
          <a:xfrm>
            <a:off x="8737921" y="4156765"/>
            <a:ext cx="2160234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EFFF5375-E6CD-4997-918B-7A62155E5417}"/>
              </a:ext>
            </a:extLst>
          </p:cNvPr>
          <p:cNvSpPr/>
          <p:nvPr/>
        </p:nvSpPr>
        <p:spPr>
          <a:xfrm>
            <a:off x="9829578" y="258835"/>
            <a:ext cx="205216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GESTIONA TOURS</a:t>
            </a:r>
          </a:p>
        </p:txBody>
      </p:sp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Un grupo de personas alrededor de una tabla durante una reunión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ángulo 30" title="Fondo semitransparente oscuro">
            <a:extLst>
              <a:ext uri="{FF2B5EF4-FFF2-40B4-BE49-F238E27FC236}">
                <a16:creationId xmlns:a16="http://schemas.microsoft.com/office/drawing/2014/main" id="{F6A60A77-3CD9-2340-9CBF-AB127828C253}"/>
              </a:ext>
            </a:extLst>
          </p:cNvPr>
          <p:cNvSpPr/>
          <p:nvPr/>
        </p:nvSpPr>
        <p:spPr>
          <a:xfrm>
            <a:off x="0" y="0"/>
            <a:ext cx="12192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8390120" cy="2387600"/>
          </a:xfrm>
        </p:spPr>
        <p:txBody>
          <a:bodyPr rtlCol="0"/>
          <a:lstStyle/>
          <a:p>
            <a:pPr rtl="0"/>
            <a:r>
              <a:rPr lang="es-ES" dirty="0"/>
              <a:t>Contrata nuestros planes u obtén tu licencia</a:t>
            </a:r>
          </a:p>
        </p:txBody>
      </p:sp>
      <p:cxnSp>
        <p:nvCxnSpPr>
          <p:cNvPr id="15" name="Conector recto 14" title="Línea divisoria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E42B128-8E54-4DDE-A19E-4D3AE29F1B02}"/>
              </a:ext>
            </a:extLst>
          </p:cNvPr>
          <p:cNvSpPr/>
          <p:nvPr/>
        </p:nvSpPr>
        <p:spPr>
          <a:xfrm>
            <a:off x="9829578" y="258835"/>
            <a:ext cx="2052165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s-ES" sz="16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GESTIONA TOURS</a:t>
            </a:r>
          </a:p>
        </p:txBody>
      </p:sp>
    </p:spTree>
    <p:extLst>
      <p:ext uri="{BB962C8B-B14F-4D97-AF65-F5344CB8AC3E}">
        <p14:creationId xmlns:p14="http://schemas.microsoft.com/office/powerpoint/2010/main" val="18423745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02_TF33781529" id="{B1D49CA5-A37F-4481-9498-089364DEF8BB}" vid="{7B5EDC1C-062C-4068-BE08-41B71567A6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tecnología</Template>
  <TotalTime>0</TotalTime>
  <Words>329</Words>
  <Application>Microsoft Office PowerPoint</Application>
  <PresentationFormat>Panorámica</PresentationFormat>
  <Paragraphs>104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Tahoma</vt:lpstr>
      <vt:lpstr>Times New Roman</vt:lpstr>
      <vt:lpstr>Tema de Office</vt:lpstr>
      <vt:lpstr>Aplicación Web para potenciar Agencias de Turismo.</vt:lpstr>
      <vt:lpstr>Un Tour a un Clic de Distancia</vt:lpstr>
      <vt:lpstr>Identificamos las necesidades</vt:lpstr>
      <vt:lpstr>Solución</vt:lpstr>
      <vt:lpstr>Tecnologías Usadas</vt:lpstr>
      <vt:lpstr>Veamos la Aplicación</vt:lpstr>
      <vt:lpstr>Mejora tus Procesos</vt:lpstr>
      <vt:lpstr>Somos la opción con respaldo</vt:lpstr>
      <vt:lpstr>Contrata nuestros planes u obtén tu licencia</vt:lpstr>
      <vt:lpstr>Presentación de PowerPoint</vt:lpstr>
      <vt:lpstr>Recuerdos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2019-10-04T16:30:28Z</dcterms:created>
  <dcterms:modified xsi:type="dcterms:W3CDTF">2019-10-04T19:28:54Z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2018-08-01T18:58:27.2090037Z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